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9" r:id="rId3"/>
    <p:sldId id="390" r:id="rId4"/>
    <p:sldId id="391" r:id="rId5"/>
    <p:sldId id="301" r:id="rId6"/>
    <p:sldId id="304" r:id="rId7"/>
    <p:sldId id="303" r:id="rId8"/>
    <p:sldId id="302" r:id="rId9"/>
    <p:sldId id="305" r:id="rId10"/>
    <p:sldId id="307" r:id="rId11"/>
    <p:sldId id="308" r:id="rId12"/>
    <p:sldId id="311" r:id="rId13"/>
    <p:sldId id="313" r:id="rId14"/>
    <p:sldId id="315" r:id="rId15"/>
    <p:sldId id="316" r:id="rId16"/>
    <p:sldId id="317" r:id="rId17"/>
    <p:sldId id="319" r:id="rId18"/>
    <p:sldId id="321" r:id="rId19"/>
    <p:sldId id="322" r:id="rId20"/>
    <p:sldId id="325" r:id="rId21"/>
    <p:sldId id="32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9513" autoAdjust="0"/>
  </p:normalViewPr>
  <p:slideViewPr>
    <p:cSldViewPr>
      <p:cViewPr>
        <p:scale>
          <a:sx n="80" d="100"/>
          <a:sy n="80" d="100"/>
        </p:scale>
        <p:origin x="-1392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4740CF-7761-4386-B6F1-771A1B4E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6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69B1-0835-4EA2-9417-6455BB4C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E8DB-5F99-4A77-93A8-A9D412C94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5F96-009C-4B2E-82EA-707EEC190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67FB-190C-408B-9A40-EA472DEF3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A52A-3E6C-4EB2-B724-A05CF479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774E-E7DC-4F8D-9EF4-2E26A0AC1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8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650C-8B0C-4AF7-B072-DA630A51C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C4FB-F856-4A19-B55A-C54B7FF3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F8F5-7200-4B99-968E-A2E4CC4C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865D-5DDF-4E7C-AC31-A5BEA9ED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890A-54B9-4495-8F76-B3F2A7199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C45E92-8240-4A2C-8F92-6E71F714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 eaLnBrk="1" hangingPunct="1"/>
            <a:r>
              <a:rPr lang="tr-TR" smtClean="0"/>
              <a:t>HIST 191</a:t>
            </a:r>
            <a:br>
              <a:rPr lang="tr-TR" smtClean="0"/>
            </a:br>
            <a:r>
              <a:rPr lang="tr-TR" sz="2400" smtClean="0"/>
              <a:t>Selçuk Akşin Somel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057400"/>
          </a:xfrm>
        </p:spPr>
        <p:txBody>
          <a:bodyPr/>
          <a:lstStyle/>
          <a:p>
            <a:pPr eaLnBrk="1" hangingPunct="1"/>
            <a:r>
              <a:rPr lang="tr-TR" dirty="0" smtClean="0"/>
              <a:t>Modernleşme: </a:t>
            </a:r>
            <a:r>
              <a:rPr lang="tr-TR" dirty="0" smtClean="0"/>
              <a:t>Üçüncü </a:t>
            </a:r>
            <a:r>
              <a:rPr lang="tr-TR" dirty="0" smtClean="0"/>
              <a:t>Dünya Güzergâhları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635375" y="1752600"/>
            <a:ext cx="649288" cy="92075"/>
          </a:xfrm>
        </p:spPr>
        <p:txBody>
          <a:bodyPr/>
          <a:lstStyle/>
          <a:p>
            <a:pPr eaLnBrk="1" hangingPunct="1"/>
            <a:r>
              <a:rPr lang="tr-TR" sz="600" smtClean="0"/>
              <a:t>Batı Dünyası-ABD-Refah2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420938"/>
            <a:ext cx="790575" cy="7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73732" name="Picture 4" descr="NEW YOR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964612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/>
              <a:t> </a:t>
            </a:r>
            <a:r>
              <a:rPr lang="tr-TR" sz="3600"/>
              <a:t>Dünya Sermaye Birikiminin Başkenti NewYork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6697663" cy="863600"/>
          </a:xfrm>
        </p:spPr>
        <p:txBody>
          <a:bodyPr/>
          <a:lstStyle/>
          <a:p>
            <a:pPr eaLnBrk="1" hangingPunct="1"/>
            <a:r>
              <a:rPr lang="tr-TR" sz="3600" smtClean="0"/>
              <a:t>Batı Dünyası-ABD-Sefalet1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3789363"/>
            <a:ext cx="1079500" cy="7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74756" name="Picture 4" descr="SLUMS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4978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6192838" cy="935038"/>
          </a:xfrm>
        </p:spPr>
        <p:txBody>
          <a:bodyPr/>
          <a:lstStyle/>
          <a:p>
            <a:pPr eaLnBrk="1" hangingPunct="1"/>
            <a:r>
              <a:rPr lang="tr-TR" sz="3600" smtClean="0"/>
              <a:t>Batı Dünyası-Avrupa Refahı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635375" y="3573463"/>
            <a:ext cx="73025" cy="287337"/>
          </a:xfrm>
        </p:spPr>
        <p:txBody>
          <a:bodyPr/>
          <a:lstStyle/>
          <a:p>
            <a:pPr eaLnBrk="1" hangingPunct="1"/>
            <a:endParaRPr lang="tr-TR" sz="800" smtClean="0"/>
          </a:p>
        </p:txBody>
      </p:sp>
      <p:pic>
        <p:nvPicPr>
          <p:cNvPr id="75780" name="Picture 4" descr="rotterd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4963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272338" cy="1347787"/>
          </a:xfrm>
        </p:spPr>
        <p:txBody>
          <a:bodyPr/>
          <a:lstStyle/>
          <a:p>
            <a:pPr eaLnBrk="1" hangingPunct="1"/>
            <a:r>
              <a:rPr lang="tr-TR" sz="3600" smtClean="0"/>
              <a:t>Batı Dünyası-Avrupa Sefaleti 1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3429000"/>
            <a:ext cx="1511300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76804" name="Picture 4" descr="EUROPEAN SL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619250" y="692150"/>
            <a:ext cx="6481763" cy="1389063"/>
          </a:xfrm>
        </p:spPr>
        <p:txBody>
          <a:bodyPr wrap="none"/>
          <a:lstStyle/>
          <a:p>
            <a:pPr eaLnBrk="1" hangingPunct="1"/>
            <a:r>
              <a:rPr lang="tr-TR" sz="600" smtClean="0"/>
              <a:t>Batı Dünyası-Avrupa-Sefalet3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936625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77828" name="Picture 4" descr="FRANCES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1"/>
          <p:cNvSpPr txBox="1">
            <a:spLocks noChangeArrowheads="1"/>
          </p:cNvSpPr>
          <p:nvPr/>
        </p:nvSpPr>
        <p:spPr bwMode="auto">
          <a:xfrm>
            <a:off x="1258888" y="90805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3600"/>
              <a:t>Batı Avrupa’da Göçmenlerin Sefaleti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348038" y="2268538"/>
            <a:ext cx="431800" cy="80962"/>
          </a:xfrm>
        </p:spPr>
        <p:txBody>
          <a:bodyPr/>
          <a:lstStyle/>
          <a:p>
            <a:pPr eaLnBrk="1" hangingPunct="1"/>
            <a:r>
              <a:rPr lang="tr-TR" sz="600" smtClean="0"/>
              <a:t>Batı Dünyası-Avrupa-Sefalet4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692150"/>
            <a:ext cx="6408737" cy="7921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tr-TR" sz="3600" smtClean="0"/>
              <a:t>            Londra’da Evsizler</a:t>
            </a:r>
          </a:p>
        </p:txBody>
      </p:sp>
      <p:pic>
        <p:nvPicPr>
          <p:cNvPr id="78852" name="Picture 4" descr="ParisteEvsiz7032101_smal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00213"/>
            <a:ext cx="914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682750"/>
            <a:ext cx="792162" cy="69850"/>
          </a:xfrm>
        </p:spPr>
        <p:txBody>
          <a:bodyPr/>
          <a:lstStyle/>
          <a:p>
            <a:pPr eaLnBrk="1" hangingPunct="1"/>
            <a:r>
              <a:rPr lang="tr-TR" sz="600" smtClean="0"/>
              <a:t>Üçüncü Dünya-Çin-Refah1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2997200"/>
            <a:ext cx="1008062" cy="215900"/>
          </a:xfrm>
        </p:spPr>
        <p:txBody>
          <a:bodyPr/>
          <a:lstStyle/>
          <a:p>
            <a:pPr eaLnBrk="1" hangingPunct="1"/>
            <a:endParaRPr lang="tr-TR" sz="800" smtClean="0"/>
          </a:p>
        </p:txBody>
      </p:sp>
      <p:pic>
        <p:nvPicPr>
          <p:cNvPr id="79876" name="Picture 4" descr="BEIJ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/>
              <a:t>Dengesiz Kalkınma Örneği: Beijing Şehri’nin Finansal Bölgesi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708400" y="1752600"/>
            <a:ext cx="576263" cy="92075"/>
          </a:xfrm>
        </p:spPr>
        <p:txBody>
          <a:bodyPr/>
          <a:lstStyle/>
          <a:p>
            <a:pPr eaLnBrk="1" hangingPunct="1"/>
            <a:r>
              <a:rPr lang="tr-TR" sz="600" smtClean="0"/>
              <a:t>Üçüncü Dünya-Çin-Sefalet1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3644900"/>
            <a:ext cx="1152525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80900" name="Picture 4" descr="RURAL CH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9646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1"/>
          <p:cNvSpPr txBox="1">
            <a:spLocks noChangeArrowheads="1"/>
          </p:cNvSpPr>
          <p:nvPr/>
        </p:nvSpPr>
        <p:spPr bwMode="auto">
          <a:xfrm>
            <a:off x="179388" y="587375"/>
            <a:ext cx="8856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/>
              <a:t>Dengesiz Kalkınma Örneği: Beijing Şehri’nin Dış Mahalleleri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771775" y="1752600"/>
            <a:ext cx="792163" cy="92075"/>
          </a:xfrm>
        </p:spPr>
        <p:txBody>
          <a:bodyPr/>
          <a:lstStyle/>
          <a:p>
            <a:pPr eaLnBrk="1" hangingPunct="1"/>
            <a:r>
              <a:rPr lang="tr-TR" sz="600" smtClean="0"/>
              <a:t>Üçüncü Dünya-Cakarta-Refah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492500" y="1981200"/>
            <a:ext cx="71438" cy="511175"/>
          </a:xfrm>
        </p:spPr>
        <p:txBody>
          <a:bodyPr/>
          <a:lstStyle/>
          <a:p>
            <a:pPr eaLnBrk="1" hangingPunct="1"/>
            <a:endParaRPr lang="tr-TR" sz="800" smtClean="0"/>
          </a:p>
        </p:txBody>
      </p:sp>
      <p:pic>
        <p:nvPicPr>
          <p:cNvPr id="81924" name="Picture 4" descr="Central_Jak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1"/>
          <p:cNvSpPr txBox="1">
            <a:spLocks noChangeArrowheads="1"/>
          </p:cNvSpPr>
          <p:nvPr/>
        </p:nvSpPr>
        <p:spPr bwMode="auto">
          <a:xfrm>
            <a:off x="323850" y="476250"/>
            <a:ext cx="813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/>
              <a:t>Dengesiz Kalkınma Örneği: Cakarta Şehri’nin Finansal Bölgesi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924300" y="1752600"/>
            <a:ext cx="503238" cy="92075"/>
          </a:xfrm>
        </p:spPr>
        <p:txBody>
          <a:bodyPr/>
          <a:lstStyle/>
          <a:p>
            <a:pPr eaLnBrk="1" hangingPunct="1"/>
            <a:r>
              <a:rPr lang="tr-TR" sz="600" smtClean="0"/>
              <a:t>Üçüncü Dünya-Cakarta-Sefalet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2997200"/>
            <a:ext cx="1152525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82948" name="Picture 4" descr="Jakarta_slumlife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1"/>
          <p:cNvSpPr txBox="1">
            <a:spLocks noChangeArrowheads="1"/>
          </p:cNvSpPr>
          <p:nvPr/>
        </p:nvSpPr>
        <p:spPr bwMode="auto">
          <a:xfrm>
            <a:off x="323850" y="836613"/>
            <a:ext cx="835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/>
              <a:t>Dengesiz Kalkınma Örneği: Cakarta Şehri’nin Kenar Mahalleleri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720725"/>
          </a:xfrm>
        </p:spPr>
        <p:txBody>
          <a:bodyPr/>
          <a:lstStyle/>
          <a:p>
            <a:r>
              <a:rPr lang="tr-TR" sz="3200" smtClean="0"/>
              <a:t>Mahatma Gandhi (1869-1948)</a:t>
            </a:r>
          </a:p>
        </p:txBody>
      </p:sp>
      <p:pic>
        <p:nvPicPr>
          <p:cNvPr id="6553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6264275" cy="43926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272338" cy="1439863"/>
          </a:xfrm>
        </p:spPr>
        <p:txBody>
          <a:bodyPr/>
          <a:lstStyle/>
          <a:p>
            <a:pPr eaLnBrk="1" hangingPunct="1"/>
            <a:r>
              <a:rPr lang="tr-TR" sz="3200" smtClean="0"/>
              <a:t>Dünya Fakirlik Düzeyi-Günde 1 dolar’dan Az Kazananların Genel Nüfusa Oranı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2924175"/>
            <a:ext cx="1152525" cy="73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83972" name="Picture 4" descr="Percentage_population_living_on_less_than_1_dollar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04137" cy="935038"/>
          </a:xfrm>
        </p:spPr>
        <p:txBody>
          <a:bodyPr/>
          <a:lstStyle/>
          <a:p>
            <a:pPr eaLnBrk="1" hangingPunct="1"/>
            <a:r>
              <a:rPr lang="tr-TR" sz="3200" smtClean="0"/>
              <a:t>Dünya Ortalama Ömür Beklentisi (2010)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3851275" y="2492375"/>
            <a:ext cx="433388" cy="73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84996" name="Picture 4" descr="Life_expectancy_world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tr-TR" sz="3200" smtClean="0"/>
              <a:t>Ho Chi Minh (1890-1969)</a:t>
            </a:r>
          </a:p>
        </p:txBody>
      </p:sp>
      <p:pic>
        <p:nvPicPr>
          <p:cNvPr id="6656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125538"/>
            <a:ext cx="4248150" cy="55435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009650"/>
          </a:xfrm>
        </p:spPr>
        <p:txBody>
          <a:bodyPr/>
          <a:lstStyle/>
          <a:p>
            <a:r>
              <a:rPr lang="tr-TR" sz="3200" smtClean="0"/>
              <a:t>Cezayir Ulusal Kurtuluş Mücadelesi (1954-1962)</a:t>
            </a:r>
          </a:p>
        </p:txBody>
      </p:sp>
      <p:pic>
        <p:nvPicPr>
          <p:cNvPr id="6758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488238" cy="52562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5040313" cy="649288"/>
          </a:xfrm>
        </p:spPr>
        <p:txBody>
          <a:bodyPr/>
          <a:lstStyle/>
          <a:p>
            <a:pPr eaLnBrk="1" hangingPunct="1"/>
            <a:r>
              <a:rPr lang="tr-TR" sz="3600" smtClean="0"/>
              <a:t>1908’de İmparatorluklar</a:t>
            </a:r>
            <a:endParaRPr lang="en-US" sz="3600" smtClean="0"/>
          </a:p>
        </p:txBody>
      </p:sp>
      <p:pic>
        <p:nvPicPr>
          <p:cNvPr id="68611" name="Picture 3" descr="World_1898_empires_colonies_terri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810000" y="1752600"/>
            <a:ext cx="838200" cy="76200"/>
          </a:xfrm>
        </p:spPr>
        <p:txBody>
          <a:bodyPr/>
          <a:lstStyle/>
          <a:p>
            <a:pPr eaLnBrk="1" hangingPunct="1"/>
            <a:r>
              <a:rPr lang="tr-TR" sz="800" smtClean="0"/>
              <a:t>1945’de sömürgeler</a:t>
            </a:r>
            <a:endParaRPr lang="en-US" sz="800" smtClean="0"/>
          </a:p>
        </p:txBody>
      </p:sp>
      <p:pic>
        <p:nvPicPr>
          <p:cNvPr id="69635" name="Picture 3" descr="Colonization_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"/>
          <p:cNvSpPr txBox="1">
            <a:spLocks noChangeArrowheads="1"/>
          </p:cNvSpPr>
          <p:nvPr/>
        </p:nvSpPr>
        <p:spPr bwMode="auto">
          <a:xfrm>
            <a:off x="827088" y="549275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3600"/>
              <a:t>1945’te Sömürge İmparatorlukları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114800" y="1752600"/>
            <a:ext cx="533400" cy="76200"/>
          </a:xfrm>
        </p:spPr>
        <p:txBody>
          <a:bodyPr/>
          <a:lstStyle/>
          <a:p>
            <a:pPr eaLnBrk="1" hangingPunct="1"/>
            <a:r>
              <a:rPr lang="tr-TR" sz="800" smtClean="0"/>
              <a:t>Afrika’nın bağımsızlaşması</a:t>
            </a:r>
            <a:endParaRPr lang="en-US" sz="800" smtClean="0"/>
          </a:p>
        </p:txBody>
      </p:sp>
      <p:pic>
        <p:nvPicPr>
          <p:cNvPr id="70659" name="Picture 3" descr="Africa_independence_d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4313"/>
            <a:ext cx="716280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1"/>
          <p:cNvSpPr txBox="1">
            <a:spLocks noChangeArrowheads="1"/>
          </p:cNvSpPr>
          <p:nvPr/>
        </p:nvSpPr>
        <p:spPr bwMode="auto">
          <a:xfrm>
            <a:off x="1187450" y="635000"/>
            <a:ext cx="696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/>
              <a:t>Afrika Ülkelerinin Bağımsızlıklarını Kazanma Süreci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209800" y="1752600"/>
            <a:ext cx="1066800" cy="76200"/>
          </a:xfrm>
        </p:spPr>
        <p:txBody>
          <a:bodyPr/>
          <a:lstStyle/>
          <a:p>
            <a:pPr eaLnBrk="1" hangingPunct="1"/>
            <a:r>
              <a:rPr lang="tr-TR" sz="800" smtClean="0"/>
              <a:t>2006’da en az gelişmiş ülkeler</a:t>
            </a:r>
            <a:endParaRPr lang="en-US" sz="800" smtClean="0"/>
          </a:p>
        </p:txBody>
      </p:sp>
      <p:pic>
        <p:nvPicPr>
          <p:cNvPr id="71683" name="Picture 3" descr="Least_Developed_Countries_map_-_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393700" y="549275"/>
            <a:ext cx="7562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/>
              <a:t>Birleşmiş Milletler’e Göre En Az Gelişmiş Ülkeler (2015)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351838" cy="792163"/>
          </a:xfrm>
        </p:spPr>
        <p:txBody>
          <a:bodyPr/>
          <a:lstStyle/>
          <a:p>
            <a:pPr eaLnBrk="1" hangingPunct="1"/>
            <a:r>
              <a:rPr lang="tr-TR" sz="3600" smtClean="0"/>
              <a:t>Batı Dünyasına Dahil Olan Ülkeler (2000)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3563938" y="1911350"/>
            <a:ext cx="792162" cy="69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" smtClean="0"/>
          </a:p>
        </p:txBody>
      </p:sp>
      <p:pic>
        <p:nvPicPr>
          <p:cNvPr id="72708" name="Picture 4" descr="Wester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147</Words>
  <Application>Microsoft Office PowerPoint</Application>
  <PresentationFormat>On-screen Show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HIST 191 Selçuk Akşin Somel</vt:lpstr>
      <vt:lpstr>Mahatma Gandhi (1869-1948)</vt:lpstr>
      <vt:lpstr>Ho Chi Minh (1890-1969)</vt:lpstr>
      <vt:lpstr>Cezayir Ulusal Kurtuluş Mücadelesi (1954-1962)</vt:lpstr>
      <vt:lpstr>1908’de İmparatorluklar</vt:lpstr>
      <vt:lpstr>1945’de sömürgeler</vt:lpstr>
      <vt:lpstr>Afrika’nın bağımsızlaşması</vt:lpstr>
      <vt:lpstr>2006’da en az gelişmiş ülkeler</vt:lpstr>
      <vt:lpstr>Batı Dünyasına Dahil Olan Ülkeler (2000)</vt:lpstr>
      <vt:lpstr>Batı Dünyası-ABD-Refah2</vt:lpstr>
      <vt:lpstr>Batı Dünyası-ABD-Sefalet1</vt:lpstr>
      <vt:lpstr>Batı Dünyası-Avrupa Refahı</vt:lpstr>
      <vt:lpstr>Batı Dünyası-Avrupa Sefaleti 1</vt:lpstr>
      <vt:lpstr>Batı Dünyası-Avrupa-Sefalet3</vt:lpstr>
      <vt:lpstr>Batı Dünyası-Avrupa-Sefalet4</vt:lpstr>
      <vt:lpstr>Üçüncü Dünya-Çin-Refah1</vt:lpstr>
      <vt:lpstr>Üçüncü Dünya-Çin-Sefalet1</vt:lpstr>
      <vt:lpstr>Üçüncü Dünya-Cakarta-Refah</vt:lpstr>
      <vt:lpstr>Üçüncü Dünya-Cakarta-Sefalet</vt:lpstr>
      <vt:lpstr>Dünya Fakirlik Düzeyi-Günde 1 dolar’dan Az Kazananların Genel Nüfusa Oranı</vt:lpstr>
      <vt:lpstr>Dünya Ortalama Ömür Beklentisi (2010)</vt:lpstr>
    </vt:vector>
  </TitlesOfParts>
  <Company>Sabanci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 191</dc:title>
  <dc:creator>somel</dc:creator>
  <cp:lastModifiedBy>Selcuk Aksin Somel</cp:lastModifiedBy>
  <cp:revision>73</cp:revision>
  <dcterms:created xsi:type="dcterms:W3CDTF">2004-10-18T11:00:08Z</dcterms:created>
  <dcterms:modified xsi:type="dcterms:W3CDTF">2021-09-18T18:12:23Z</dcterms:modified>
</cp:coreProperties>
</file>